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05" r:id="rId2"/>
    <p:sldId id="355" r:id="rId3"/>
    <p:sldId id="356" r:id="rId4"/>
    <p:sldId id="358" r:id="rId5"/>
    <p:sldId id="361" r:id="rId6"/>
    <p:sldId id="362" r:id="rId7"/>
    <p:sldId id="363" r:id="rId8"/>
    <p:sldId id="365" r:id="rId9"/>
    <p:sldId id="366" r:id="rId10"/>
    <p:sldId id="368" r:id="rId11"/>
    <p:sldId id="341" r:id="rId12"/>
    <p:sldId id="352" r:id="rId13"/>
    <p:sldId id="350" r:id="rId14"/>
    <p:sldId id="351" r:id="rId15"/>
    <p:sldId id="354" r:id="rId16"/>
    <p:sldId id="353" r:id="rId17"/>
    <p:sldId id="336" r:id="rId18"/>
  </p:sldIdLst>
  <p:sldSz cx="10693400" cy="756126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96888" indent="-396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95363" indent="-809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492250" indent="-1206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990725" indent="-1619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7B230BA5-F685-4F19-A305-86A091468614}">
          <p14:sldIdLst>
            <p14:sldId id="305"/>
            <p14:sldId id="333"/>
            <p14:sldId id="341"/>
            <p14:sldId id="336"/>
            <p14:sldId id="342"/>
            <p14:sldId id="334"/>
            <p14:sldId id="335"/>
            <p14:sldId id="332"/>
            <p14:sldId id="337"/>
            <p14:sldId id="343"/>
            <p14:sldId id="347"/>
            <p14:sldId id="340"/>
            <p14:sldId id="338"/>
            <p14:sldId id="349"/>
            <p14:sldId id="34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93635"/>
    <a:srgbClr val="0B5B97"/>
    <a:srgbClr val="EEEEEE"/>
    <a:srgbClr val="0077B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88604" autoAdjust="0"/>
  </p:normalViewPr>
  <p:slideViewPr>
    <p:cSldViewPr>
      <p:cViewPr>
        <p:scale>
          <a:sx n="67" d="100"/>
          <a:sy n="67" d="100"/>
        </p:scale>
        <p:origin x="-581" y="-8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«Применение электронных средств мониторинга результатов учебной деятельности» 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5DA6A-52E6-48BF-99F4-9AD827CB78D2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DD70F-791A-471D-9E46-FC0F8448CD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981153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ru-RU" smtClean="0"/>
              <a:t>«Применение электронных средств мониторинга результатов учебной деятельности» 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26B85C-8DFC-4FA5-B0FA-7BC83611E0D2}" type="datetimeFigureOut">
              <a:rPr lang="ru-RU"/>
              <a:pPr>
                <a:defRPr/>
              </a:pPr>
              <a:t>24.09.2019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2B71DB8-63A5-4E51-8EE1-4B2B5A07A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7844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«Применение электронных средств мониторинга результатов учебной деятельности»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738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8428" y="0"/>
            <a:ext cx="7632848" cy="972319"/>
          </a:xfrm>
        </p:spPr>
        <p:txBody>
          <a:bodyPr/>
          <a:lstStyle>
            <a:lvl1pPr algn="l">
              <a:defRPr sz="2200">
                <a:solidFill>
                  <a:srgbClr val="0B5B97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156" y="1260352"/>
            <a:ext cx="9793088" cy="1800199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>
                <a:solidFill>
                  <a:srgbClr val="0B5B97"/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4" name="TextBox 3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8020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428" y="0"/>
            <a:ext cx="7560840" cy="936898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4" name="TextBox 3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8473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 rot="16200000">
            <a:off x="6264699" y="-3366271"/>
            <a:ext cx="972319" cy="7704857"/>
          </a:xfrm>
        </p:spPr>
        <p:txBody>
          <a:bodyPr vert="eaVert"/>
          <a:lstStyle>
            <a:lvl1pPr algn="l"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 rot="16200000">
            <a:off x="2394372" y="-827881"/>
            <a:ext cx="5904656" cy="9937104"/>
          </a:xfrm>
        </p:spPr>
        <p:txBody>
          <a:bodyPr vert="eaVert"/>
          <a:lstStyle>
            <a:lvl1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5511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429" y="0"/>
            <a:ext cx="7632848" cy="936898"/>
          </a:xfrm>
        </p:spPr>
        <p:txBody>
          <a:bodyPr/>
          <a:lstStyle>
            <a:lvl1pPr algn="l">
              <a:defRPr sz="2200">
                <a:solidFill>
                  <a:srgbClr val="0B5B97"/>
                </a:solidFill>
                <a:latin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988" y="1332359"/>
            <a:ext cx="9623425" cy="5616624"/>
          </a:xfrm>
        </p:spPr>
        <p:txBody>
          <a:bodyPr/>
          <a:lstStyle>
            <a:lvl1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82204" y="301493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D93635"/>
                </a:solidFill>
              </a:rPr>
              <a:t>ГПРО 2018-2025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26" y="246130"/>
            <a:ext cx="678178" cy="4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05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1260351"/>
            <a:ext cx="9089390" cy="4968552"/>
          </a:xfrm>
        </p:spPr>
        <p:txBody>
          <a:bodyPr anchor="b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0B5B97"/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98429" y="0"/>
            <a:ext cx="7632848" cy="936898"/>
          </a:xfrm>
        </p:spPr>
        <p:txBody>
          <a:bodyPr/>
          <a:lstStyle>
            <a:lvl1pPr algn="l">
              <a:defRPr sz="2200">
                <a:latin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8502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429" y="-1"/>
            <a:ext cx="7632848" cy="962025"/>
          </a:xfrm>
        </p:spPr>
        <p:txBody>
          <a:bodyPr/>
          <a:lstStyle>
            <a:lvl1pPr algn="l">
              <a:defRPr sz="2200">
                <a:latin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8149" y="1188343"/>
            <a:ext cx="4824536" cy="5976664"/>
          </a:xfrm>
        </p:spPr>
        <p:txBody>
          <a:bodyPr/>
          <a:lstStyle>
            <a:lvl1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0716" y="1188343"/>
            <a:ext cx="4835889" cy="5976664"/>
          </a:xfrm>
        </p:spPr>
        <p:txBody>
          <a:bodyPr/>
          <a:lstStyle>
            <a:lvl1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7602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428" y="0"/>
            <a:ext cx="7704856" cy="972320"/>
          </a:xfrm>
        </p:spPr>
        <p:txBody>
          <a:bodyPr/>
          <a:lstStyle>
            <a:lvl1pPr algn="l">
              <a:defRPr sz="2200">
                <a:latin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188343"/>
            <a:ext cx="4724775" cy="70536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1893711"/>
            <a:ext cx="4724775" cy="5127280"/>
          </a:xfrm>
        </p:spPr>
        <p:txBody>
          <a:bodyPr/>
          <a:lstStyle>
            <a:lvl1pPr>
              <a:defRPr sz="2000" b="1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188343"/>
            <a:ext cx="4726632" cy="70536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1893711"/>
            <a:ext cx="4726632" cy="5127280"/>
          </a:xfrm>
        </p:spPr>
        <p:txBody>
          <a:bodyPr/>
          <a:lstStyle>
            <a:lvl1pPr>
              <a:defRPr sz="2000" b="1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097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429" y="-1"/>
            <a:ext cx="7632848" cy="946785"/>
          </a:xfrm>
        </p:spPr>
        <p:txBody>
          <a:bodyPr/>
          <a:lstStyle>
            <a:lvl1pPr algn="l">
              <a:defRPr sz="2200">
                <a:latin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4" name="TextBox 3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52186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3" name="TextBox 2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8714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428" y="-1"/>
            <a:ext cx="7632848" cy="900311"/>
          </a:xfrm>
        </p:spPr>
        <p:txBody>
          <a:bodyPr anchor="b"/>
          <a:lstStyle>
            <a:lvl1pPr algn="l">
              <a:defRPr sz="2200" b="1">
                <a:latin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3" y="1332357"/>
            <a:ext cx="5977907" cy="5688633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0" y="1332358"/>
            <a:ext cx="3518055" cy="5688633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7845" indent="0">
              <a:buNone/>
              <a:defRPr sz="13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1744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428" y="0"/>
            <a:ext cx="7632848" cy="900311"/>
          </a:xfrm>
        </p:spPr>
        <p:txBody>
          <a:bodyPr anchor="b"/>
          <a:lstStyle>
            <a:lvl1pPr algn="l">
              <a:defRPr sz="2200" b="1">
                <a:latin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uk-UA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0156" y="1260351"/>
            <a:ext cx="4752528" cy="4024028"/>
          </a:xfrm>
        </p:spPr>
        <p:txBody>
          <a:bodyPr rtlCol="0">
            <a:normAutofit/>
          </a:bodyPr>
          <a:lstStyle>
            <a:lvl1pPr marL="0" indent="0">
              <a:buNone/>
              <a:defRPr sz="35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pPr lvl="0"/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152" y="5436815"/>
            <a:ext cx="9865096" cy="1656184"/>
          </a:xfrm>
        </p:spPr>
        <p:txBody>
          <a:bodyPr/>
          <a:lstStyle>
            <a:lvl1pPr marL="0" indent="0">
              <a:buNone/>
              <a:defRPr sz="15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5490716" y="1260351"/>
            <a:ext cx="4752528" cy="4024028"/>
          </a:xfrm>
        </p:spPr>
        <p:txBody>
          <a:bodyPr rtlCol="0">
            <a:normAutofit/>
          </a:bodyPr>
          <a:lstStyle>
            <a:lvl1pPr marL="0" indent="0">
              <a:buNone/>
              <a:defRPr sz="3500">
                <a:solidFill>
                  <a:srgbClr val="0B5B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pPr lvl="0"/>
            <a:endParaRPr lang="uk-UA" noProof="0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204026" y="246130"/>
            <a:ext cx="2436993" cy="480057"/>
            <a:chOff x="204026" y="246130"/>
            <a:chExt cx="2436993" cy="480057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82204" y="301493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D93635"/>
                  </a:solidFill>
                </a:rPr>
                <a:t>ГПРО 2018-2025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026" y="246130"/>
              <a:ext cx="678178" cy="48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0635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4988" y="2844800"/>
            <a:ext cx="9623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ЗАГОЛОВОК</a:t>
            </a:r>
            <a:endParaRPr lang="uk-UA" alt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34988" y="3781425"/>
            <a:ext cx="96234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Информационно-консультационные услуги</a:t>
            </a:r>
          </a:p>
          <a:p>
            <a:pPr lvl="0"/>
            <a:r>
              <a:rPr lang="ru-RU" altLang="ru-RU" dirty="0"/>
              <a:t>в сфере производства </a:t>
            </a:r>
            <a:r>
              <a:rPr lang="ru-RU" altLang="ru-RU" dirty="0" err="1"/>
              <a:t>пеноматериалов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1925" y="6445250"/>
            <a:ext cx="6878638" cy="96520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0B5B97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 b="1" kern="1200">
          <a:solidFill>
            <a:srgbClr val="0B5B97"/>
          </a:solidFill>
          <a:latin typeface="BlackGroteskC" pitchFamily="8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 b="1">
          <a:solidFill>
            <a:srgbClr val="0077BB"/>
          </a:solidFill>
          <a:latin typeface="BlackGroteskC" pitchFamily="8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 b="1">
          <a:solidFill>
            <a:srgbClr val="0077BB"/>
          </a:solidFill>
          <a:latin typeface="BlackGroteskC" pitchFamily="8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 b="1">
          <a:solidFill>
            <a:srgbClr val="0077BB"/>
          </a:solidFill>
          <a:latin typeface="BlackGroteskC" pitchFamily="8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 b="1">
          <a:solidFill>
            <a:srgbClr val="0077BB"/>
          </a:solidFill>
          <a:latin typeface="BlackGroteskC" pitchFamily="82" charset="0"/>
        </a:defRPr>
      </a:lvl5pPr>
      <a:lvl6pPr marL="497845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6pPr>
      <a:lvl7pPr marL="99569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7pPr>
      <a:lvl8pPr marL="1493535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8pPr>
      <a:lvl9pPr marL="199138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rgbClr val="0B5B97"/>
          </a:solidFill>
          <a:latin typeface="Calibri" pitchFamily="34" charset="0"/>
          <a:ea typeface="+mn-ea"/>
          <a:cs typeface="+mn-cs"/>
        </a:defRPr>
      </a:lvl1pPr>
      <a:lvl2pPr marL="496888" indent="-39688" algn="ctr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rgbClr val="0077BB"/>
          </a:solidFill>
          <a:latin typeface="+mn-lt"/>
          <a:ea typeface="+mn-ea"/>
          <a:cs typeface="+mn-cs"/>
        </a:defRPr>
      </a:lvl2pPr>
      <a:lvl3pPr marL="996950" indent="-82550" algn="ctr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rgbClr val="0077BB"/>
          </a:solidFill>
          <a:latin typeface="+mn-lt"/>
          <a:ea typeface="+mn-ea"/>
          <a:cs typeface="+mn-cs"/>
        </a:defRPr>
      </a:lvl3pPr>
      <a:lvl4pPr marL="1493838" indent="-122238" algn="ctr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rgbClr val="0077BB"/>
          </a:solidFill>
          <a:latin typeface="+mn-lt"/>
          <a:ea typeface="+mn-ea"/>
          <a:cs typeface="+mn-cs"/>
        </a:defRPr>
      </a:lvl4pPr>
      <a:lvl5pPr marL="1992313" indent="-163513" algn="ctr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rgbClr val="0077BB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82;&#1086;&#1085;&#1082;&#1091;&#1088;&#1089;&#1096;&#1082;&#1086;&#1083;.&#1088;&#1092;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://xn--j1aaaehfdojs1d.xn--p1ai/methodical-network/subjects2018/konkurs/5&amp;sa=D&amp;sntz=1&amp;usg=AFQjCNEgK8fZZT0laPaeD2UFwpEFtX-ZRA" TargetMode="External"/><Relationship Id="rId2" Type="http://schemas.openxmlformats.org/officeDocument/2006/relationships/hyperlink" Target="https://www.google.com/url?q=https://xn--j1aaaehfdojs1d.xn--p1ai/innovations/index/year/2018&amp;sa=D&amp;sntz=1&amp;usg=AFQjCNHYKS2kWVdBG0utEmoGLqSODuNfK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hyperlink" Target="https://www.google.com/url?q=https://xn--j1aaaehfdojs1d.xn--p1ai/innovations/view/year/2018/id/139&amp;sa=D&amp;sntz=1&amp;usg=AFQjCNFvHZFqUaM0ciN5TFqSiW-IEDGih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rive.google.com/drive/folders/1yV3uPggMRWg9s7NpGtbTSegK_U56Na7N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aEh2L4NFINEjo11COrd9IWwuyM7zawz7/view?usp=sharing" TargetMode="Externa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://xn--j1aaaehfdojs1d.xn--p1ai/methodical-network/subjects2018/konkurs/5&amp;sa=D&amp;sntz=1&amp;usg=AFQjCNEgK8fZZT0laPaeD2UFwpEFtX-ZRA" TargetMode="External"/><Relationship Id="rId2" Type="http://schemas.openxmlformats.org/officeDocument/2006/relationships/hyperlink" Target="https://www.google.com/url?q=https://xn--j1aaaehfdojs1d.xn--p1ai/methodical-network/id/get/283&amp;sa=D&amp;sntz=1&amp;usg=AFQjCNEdhWsacYXh3SuGjCe7xrii1zotD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://news139spb.blogspot.com/2018/10/08-09-2018.html&amp;sa=D&amp;sntz=1&amp;usg=AFQjCNHOxXnCe1PVu3OqWiVuLen1CKPGBg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presentation/d/1YrrfrQmFeJ_-_oWJzKU0OdPASGAIB0-9h-SxOy1GJFY/edit?usp=sharing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05882" y="3089219"/>
            <a:ext cx="10287518" cy="44720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322364" y="0"/>
            <a:ext cx="7038104" cy="8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77BB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77BB"/>
                </a:solidFill>
                <a:latin typeface="BlackGroteskC" pitchFamily="8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77BB"/>
                </a:solidFill>
                <a:latin typeface="BlackGroteskC" pitchFamily="8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77BB"/>
                </a:solidFill>
                <a:latin typeface="BlackGroteskC" pitchFamily="8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77BB"/>
                </a:solidFill>
                <a:latin typeface="BlackGroteskC" pitchFamily="82" charset="0"/>
              </a:defRPr>
            </a:lvl5pPr>
            <a:lvl6pPr marL="497845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</a:defRPr>
            </a:lvl6pPr>
            <a:lvl7pPr marL="99569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</a:defRPr>
            </a:lvl7pPr>
            <a:lvl8pPr marL="1493535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</a:defRPr>
            </a:lvl8pPr>
            <a:lvl9pPr marL="199138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2563" algn="ctr"/>
            <a:r>
              <a:rPr lang="ru-RU" sz="2000" i="1" dirty="0" smtClean="0">
                <a:solidFill>
                  <a:srgbClr val="0B5B97"/>
                </a:solidFill>
                <a:latin typeface="+mj-lt"/>
              </a:rPr>
              <a:t>Цифровая образовательная среда и электронное обучение в образовательной организации</a:t>
            </a:r>
            <a:endParaRPr lang="ru-RU" sz="2000" i="1" dirty="0">
              <a:solidFill>
                <a:srgbClr val="0B5B97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1765" y="3115464"/>
            <a:ext cx="98448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002060"/>
                </a:solidFill>
              </a:rPr>
              <a:t>Государственное </a:t>
            </a:r>
            <a:r>
              <a:rPr lang="ru-RU" b="1" dirty="0">
                <a:solidFill>
                  <a:srgbClr val="002060"/>
                </a:solidFill>
              </a:rPr>
              <a:t>бюджетное общеобразовательное учреждение средняя общеобразовательная школа № 139 с углубленным изучением математики Калининского района </a:t>
            </a:r>
            <a:r>
              <a:rPr lang="ru-RU" b="1" dirty="0" smtClean="0">
                <a:solidFill>
                  <a:srgbClr val="002060"/>
                </a:solidFill>
              </a:rPr>
              <a:t>Санкт-Петербурга</a:t>
            </a: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err="1" smtClean="0"/>
              <a:t>Пыхова</a:t>
            </a:r>
            <a:r>
              <a:rPr lang="ru-RU" sz="2400" b="1" dirty="0" smtClean="0"/>
              <a:t> Ирина Владимировна, заместитель директора </a:t>
            </a:r>
          </a:p>
          <a:p>
            <a:r>
              <a:rPr lang="ru-RU" sz="2400" b="1" dirty="0" smtClean="0"/>
              <a:t>по инновационной деятельности, учитель физики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 выступления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Сайт школы – цифровой ресурс уклада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школьной жизни.</a:t>
            </a:r>
            <a:endParaRPr lang="ru-RU" sz="24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Развитие национальных методических сетей школ, реализующих инновационные проекты и программы</a:t>
            </a:r>
          </a:p>
        </p:txBody>
      </p:sp>
      <p:grpSp>
        <p:nvGrpSpPr>
          <p:cNvPr id="6" name="Группа 30"/>
          <p:cNvGrpSpPr/>
          <p:nvPr/>
        </p:nvGrpSpPr>
        <p:grpSpPr>
          <a:xfrm>
            <a:off x="0" y="3276575"/>
            <a:ext cx="450156" cy="2736304"/>
            <a:chOff x="0" y="4068663"/>
            <a:chExt cx="878068" cy="1616591"/>
          </a:xfrm>
        </p:grpSpPr>
        <p:grpSp>
          <p:nvGrpSpPr>
            <p:cNvPr id="7" name="Группа 11"/>
            <p:cNvGrpSpPr/>
            <p:nvPr/>
          </p:nvGrpSpPr>
          <p:grpSpPr>
            <a:xfrm>
              <a:off x="0" y="4068663"/>
              <a:ext cx="878068" cy="323675"/>
              <a:chOff x="0" y="4140671"/>
              <a:chExt cx="1098228" cy="432048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0" y="4140671"/>
                <a:ext cx="882204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Равнобедренный треугольник 10"/>
              <p:cNvSpPr/>
              <p:nvPr/>
            </p:nvSpPr>
            <p:spPr>
              <a:xfrm rot="5400000">
                <a:off x="774192" y="4248683"/>
                <a:ext cx="432048" cy="216024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21"/>
            <p:cNvGrpSpPr/>
            <p:nvPr/>
          </p:nvGrpSpPr>
          <p:grpSpPr>
            <a:xfrm>
              <a:off x="0" y="4806772"/>
              <a:ext cx="878068" cy="323675"/>
              <a:chOff x="0" y="4140671"/>
              <a:chExt cx="1098228" cy="432048"/>
            </a:xfrm>
            <a:solidFill>
              <a:srgbClr val="0B5B97"/>
            </a:solidFill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0" y="4140671"/>
                <a:ext cx="882204" cy="4320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Равнобедренный треугольник 23"/>
              <p:cNvSpPr/>
              <p:nvPr/>
            </p:nvSpPr>
            <p:spPr>
              <a:xfrm rot="5400000">
                <a:off x="774192" y="4248683"/>
                <a:ext cx="432048" cy="21602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24"/>
            <p:cNvGrpSpPr/>
            <p:nvPr/>
          </p:nvGrpSpPr>
          <p:grpSpPr>
            <a:xfrm>
              <a:off x="0" y="5361579"/>
              <a:ext cx="878068" cy="323675"/>
              <a:chOff x="0" y="4140671"/>
              <a:chExt cx="1098228" cy="432048"/>
            </a:xfrm>
            <a:solidFill>
              <a:srgbClr val="0B5B97"/>
            </a:solidFill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0" y="4140671"/>
                <a:ext cx="882204" cy="4320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Равнобедренный треугольник 26"/>
              <p:cNvSpPr/>
              <p:nvPr/>
            </p:nvSpPr>
            <p:spPr>
              <a:xfrm rot="5400000">
                <a:off x="774192" y="4248683"/>
                <a:ext cx="432048" cy="21602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9" name="Заголовок 1"/>
          <p:cNvSpPr txBox="1">
            <a:spLocks/>
          </p:cNvSpPr>
          <p:nvPr/>
        </p:nvSpPr>
        <p:spPr bwMode="auto">
          <a:xfrm>
            <a:off x="0" y="1332359"/>
            <a:ext cx="10693400" cy="125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77BB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77BB"/>
                </a:solidFill>
                <a:latin typeface="BlackGroteskC" pitchFamily="8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77BB"/>
                </a:solidFill>
                <a:latin typeface="BlackGroteskC" pitchFamily="8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77BB"/>
                </a:solidFill>
                <a:latin typeface="BlackGroteskC" pitchFamily="8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77BB"/>
                </a:solidFill>
                <a:latin typeface="BlackGroteskC" pitchFamily="82" charset="0"/>
              </a:defRPr>
            </a:lvl5pPr>
            <a:lvl6pPr marL="497845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</a:defRPr>
            </a:lvl6pPr>
            <a:lvl7pPr marL="99569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</a:defRPr>
            </a:lvl7pPr>
            <a:lvl8pPr marL="1493535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</a:defRPr>
            </a:lvl8pPr>
            <a:lvl9pPr marL="199138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2563" algn="ctr"/>
            <a:r>
              <a:rPr lang="ru-RU" sz="3600" dirty="0" smtClean="0"/>
              <a:t>«</a:t>
            </a:r>
            <a:r>
              <a:rPr lang="ru-RU" sz="3600" dirty="0"/>
              <a:t>Уклад школьной жизни в цифровой образовательной среде»</a:t>
            </a:r>
            <a:endParaRPr lang="ru-RU" sz="3600" dirty="0">
              <a:solidFill>
                <a:srgbClr val="0B5B97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77412" y="0"/>
            <a:ext cx="1174761" cy="118834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xmlns="" val="36803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4988" y="900311"/>
            <a:ext cx="9623425" cy="6048672"/>
          </a:xfrm>
        </p:spPr>
        <p:txBody>
          <a:bodyPr/>
          <a:lstStyle/>
          <a:p>
            <a:r>
              <a:rPr lang="ru-RU" sz="2400" b="1" dirty="0" smtClean="0"/>
              <a:t>Методическая копилка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9" t="10401" r="11406" b="10205"/>
          <a:stretch/>
        </p:blipFill>
        <p:spPr bwMode="auto">
          <a:xfrm>
            <a:off x="148962" y="1463972"/>
            <a:ext cx="5436869" cy="38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9" t="14941" r="5547" b="24560"/>
          <a:stretch/>
        </p:blipFill>
        <p:spPr bwMode="auto">
          <a:xfrm>
            <a:off x="148962" y="4314663"/>
            <a:ext cx="5586798" cy="299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04" t="14819" r="29921" b="19483"/>
          <a:stretch/>
        </p:blipFill>
        <p:spPr bwMode="auto">
          <a:xfrm>
            <a:off x="5922764" y="1277826"/>
            <a:ext cx="4554612" cy="603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6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34132" y="1764407"/>
            <a:ext cx="3960440" cy="5436816"/>
          </a:xfrm>
        </p:spPr>
        <p:txBody>
          <a:bodyPr/>
          <a:lstStyle/>
          <a:p>
            <a:pPr lvl="0" algn="l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- поддержку ежегодного конкурсного отбора школ;</a:t>
            </a:r>
          </a:p>
          <a:p>
            <a:pPr lvl="0" algn="l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- сопровождение процесса реализации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</a:rPr>
              <a:t>школами-грантополучателями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 своих проектов и программ;</a:t>
            </a:r>
          </a:p>
          <a:p>
            <a:pPr lvl="0" algn="l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- мониторинг результативности реализации данных проектов и программ;</a:t>
            </a:r>
          </a:p>
          <a:p>
            <a:pPr lvl="0" algn="l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- развитие национальных методических сетей школ, реализующих инновационные проекты и программы;</a:t>
            </a:r>
          </a:p>
          <a:p>
            <a:pPr lvl="0" algn="l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создание национального инкубатора инноваций в системе общего образования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6580" y="1980432"/>
            <a:ext cx="64268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4132" y="900311"/>
            <a:ext cx="10459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Информационный ресурс 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hlinkClick r:id="rId4"/>
              </a:rPr>
              <a:t>http://конкурсшкол.рф</a:t>
            </a:r>
            <a:endParaRPr lang="ru-RU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обеспечивает:</a:t>
            </a:r>
          </a:p>
        </p:txBody>
      </p:sp>
    </p:spTree>
    <p:extLst>
      <p:ext uri="{BB962C8B-B14F-4D97-AF65-F5344CB8AC3E}">
        <p14:creationId xmlns:p14="http://schemas.microsoft.com/office/powerpoint/2010/main" xmlns="" val="31310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80" y="972319"/>
            <a:ext cx="9217024" cy="936898"/>
          </a:xfrm>
        </p:spPr>
        <p:txBody>
          <a:bodyPr/>
          <a:lstStyle/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Создание национального инкубатора образовательных инноваций </a:t>
            </a:r>
            <a:b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</a:b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в системе общего образования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0756" y="3348583"/>
            <a:ext cx="4608512" cy="3888432"/>
          </a:xfrm>
        </p:spPr>
        <p:txBody>
          <a:bodyPr/>
          <a:lstStyle/>
          <a:p>
            <a:pPr algn="l"/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Функционирование :</a:t>
            </a:r>
          </a:p>
          <a:p>
            <a:pPr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база инновационных разработок школ-получателей грантов</a:t>
            </a:r>
          </a:p>
          <a:p>
            <a:pPr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обеспечение доступности новейших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</a:rPr>
              <a:t>практикоориентированных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 разработок, способствующих повышению качества образования и развитию системы образования</a:t>
            </a:r>
          </a:p>
          <a:p>
            <a:pPr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обеспечение условий для распространения продуктов инновационной деятельности в образовательном процессе в общеобразовательных организациях и лучших практик профессиональной педагогической деятельности</a:t>
            </a:r>
          </a:p>
          <a:p>
            <a:pPr algn="l"/>
            <a:endParaRPr lang="ru-RU" sz="1600" b="1" u="sng" dirty="0" smtClean="0">
              <a:hlinkClick r:id="rId3"/>
            </a:endParaRPr>
          </a:p>
          <a:p>
            <a:pPr algn="l"/>
            <a:endParaRPr lang="ru-RU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endParaRPr lang="ru-RU" sz="1600" b="1" u="sng" dirty="0" smtClean="0">
              <a:hlinkClick r:id="rId4"/>
            </a:endParaRPr>
          </a:p>
          <a:p>
            <a:pPr algn="l"/>
            <a:endParaRPr lang="ru-RU" sz="16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70475" t="78000" r="5114" b="12495"/>
          <a:stretch/>
        </p:blipFill>
        <p:spPr>
          <a:xfrm>
            <a:off x="7794796" y="0"/>
            <a:ext cx="2898604" cy="66827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754412" y="180231"/>
            <a:ext cx="5112568" cy="93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5B9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Уклад школьной жизни в цифровой образовательной среде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B5B97"/>
              </a:solidFill>
              <a:effectLst/>
              <a:uLnTx/>
              <a:uFillTx/>
              <a:latin typeface="Myriad Pro" panose="020B0503030403020204" pitchFamily="34" charset="0"/>
              <a:ea typeface="+mj-ea"/>
              <a:cs typeface="+mj-cs"/>
            </a:endParaRPr>
          </a:p>
        </p:txBody>
      </p:sp>
      <p:pic>
        <p:nvPicPr>
          <p:cNvPr id="1026" name="Picture 2" descr="C:\Users\403\Desktop\Рисунок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60228"/>
            <a:ext cx="5778748" cy="550103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66780" y="1908423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hlinkClick r:id="rId3"/>
              </a:rPr>
              <a:t>Национальная методическая сеть "Цифровая образовательная среда и электронное обучение в образовательной организации»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180" y="1260351"/>
            <a:ext cx="21602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Развитие методической сети ГБОУ СОШ № 139 по распространению эффективных технологий и содержания общего образования включает в себя три уровня: 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школьный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региональный</a:t>
            </a:r>
          </a:p>
          <a:p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федеральный 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436" y="972319"/>
            <a:ext cx="7722964" cy="65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3042444" y="0"/>
            <a:ext cx="4896544" cy="93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5B9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Уклад школьной жизни в цифровой 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5B9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5B9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образовательной среде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B5B97"/>
              </a:solidFill>
              <a:effectLst/>
              <a:uLnTx/>
              <a:uFillTx/>
              <a:latin typeface="Myriad Pro" panose="020B0503030403020204" pitchFamily="34" charset="0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11450" r="11384"/>
          <a:stretch>
            <a:fillRect/>
          </a:stretch>
        </p:blipFill>
        <p:spPr bwMode="auto">
          <a:xfrm>
            <a:off x="0" y="900311"/>
            <a:ext cx="10693400" cy="666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898429" y="0"/>
            <a:ext cx="4392487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156" y="1044327"/>
            <a:ext cx="9623425" cy="2448272"/>
          </a:xfrm>
        </p:spPr>
        <p:txBody>
          <a:bodyPr/>
          <a:lstStyle/>
          <a:p>
            <a:pPr algn="l" fontAlgn="t"/>
            <a:r>
              <a:rPr lang="ru-RU" b="1" u="sng" dirty="0" smtClean="0">
                <a:hlinkClick r:id="rId2"/>
              </a:rPr>
              <a:t>Договоры о сотрудничестве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со школами-партнерами в рамках реализации </a:t>
            </a:r>
          </a:p>
          <a:p>
            <a:pPr algn="l" fontAlgn="t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ГБОУ СОШ № 139 мероприятий «Субсидии на поддержку проектов, связанных с инновациями в образовании» основного мероприятия «Содействие развитию общего образования» направления (подпрограммы) «Содействие развитию дошкольного и общего образования» государственной программы Российской Федерации «Развитие образования». Конкурс 2018-03- 05 «Цифровая образовательная среда и электронное обучение в образовательной организации»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70475" t="78000" r="5114" b="12495"/>
          <a:stretch/>
        </p:blipFill>
        <p:spPr>
          <a:xfrm>
            <a:off x="7100700" y="-1"/>
            <a:ext cx="3592700" cy="828303"/>
          </a:xfrm>
          <a:prstGeom prst="rect">
            <a:avLst/>
          </a:prstGeom>
        </p:spPr>
      </p:pic>
      <p:pic>
        <p:nvPicPr>
          <p:cNvPr id="5121" name="Picture 1" descr="C:\Users\403\Desktop\unnam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708" y="3492599"/>
            <a:ext cx="4619993" cy="38230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0156" y="3420591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Программа внутрифирменного повышения квалификации педагогов по освоению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межпредметных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образовательных технологий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t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цифровой образовательной среды для формирования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межпредметных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технологий» </a:t>
            </a: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898775" y="279400"/>
            <a:ext cx="4680173" cy="62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5B9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Уклад школьной жизни в цифровой образовательной среде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B5B97"/>
              </a:solidFill>
              <a:effectLst/>
              <a:uLnTx/>
              <a:uFillTx/>
              <a:latin typeface="Myriad Pro" panose="020B050303040302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164" y="5724847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Карелия,  Петрозаводск</a:t>
            </a: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27-28 ноября 2018 года</a:t>
            </a: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ГАУ ДППО «Карельский институт развития образования»</a:t>
            </a:r>
            <a:endParaRPr lang="ru-RU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88343"/>
            <a:ext cx="4536503" cy="1296144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Локальная (проектная) методическая сеть ГБОУ СОШ № 139 </a:t>
            </a:r>
          </a:p>
          <a:p>
            <a:pPr algn="l"/>
            <a:r>
              <a:rPr lang="ru-RU" b="1" u="sng" dirty="0" smtClean="0">
                <a:hlinkClick r:id="rId2"/>
              </a:rPr>
              <a:t>"Уклад школьной жизни в цифровой образовательной среде"</a:t>
            </a:r>
            <a:endParaRPr lang="ru-RU" b="1" u="sng" dirty="0" smtClean="0">
              <a:hlinkClick r:id="rId3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898429" y="0"/>
            <a:ext cx="4968551" cy="93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5B9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Уклад школьной жизни в цифровой образовательной среде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B5B97"/>
              </a:solidFill>
              <a:effectLst/>
              <a:uLnTx/>
              <a:uFillTx/>
              <a:latin typeface="Myriad Pro" panose="020B0503030403020204" pitchFamily="34" charset="0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70475" t="78000" r="5114" b="12495"/>
          <a:stretch/>
        </p:blipFill>
        <p:spPr>
          <a:xfrm>
            <a:off x="7794796" y="0"/>
            <a:ext cx="2898604" cy="668278"/>
          </a:xfrm>
          <a:prstGeom prst="rect">
            <a:avLst/>
          </a:prstGeom>
        </p:spPr>
      </p:pic>
      <p:pic>
        <p:nvPicPr>
          <p:cNvPr id="2050" name="Picture 2" descr="C:\Users\403\Desktop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51423"/>
            <a:ext cx="6611838" cy="4509840"/>
          </a:xfrm>
          <a:prstGeom prst="rect">
            <a:avLst/>
          </a:prstGeom>
          <a:noFill/>
        </p:spPr>
      </p:pic>
      <p:pic>
        <p:nvPicPr>
          <p:cNvPr id="2051" name="Picture 3" descr="C:\Users\403\Desktop\Рисунок2.png"/>
          <p:cNvPicPr>
            <a:picLocks noChangeAspect="1" noChangeArrowheads="1"/>
          </p:cNvPicPr>
          <p:nvPr/>
        </p:nvPicPr>
        <p:blipFill>
          <a:blip r:embed="rId6" cstate="print"/>
          <a:srcRect r="12872"/>
          <a:stretch>
            <a:fillRect/>
          </a:stretch>
        </p:blipFill>
        <p:spPr bwMode="auto">
          <a:xfrm>
            <a:off x="4577234" y="900311"/>
            <a:ext cx="6116166" cy="4439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828303"/>
            <a:ext cx="5922764" cy="1800200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8-9 октября 2018 </a:t>
            </a:r>
          </a:p>
          <a:p>
            <a:pPr algn="l"/>
            <a:r>
              <a:rPr lang="ru-RU" sz="2000" b="1" u="sng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Всероссийский съезд инновационных школ России в рамках государственного контракта с Министерством просвещения Российской Федерации 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72519"/>
            <a:ext cx="6930876" cy="47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 l="33450" t="23512" r="19367" b="15179"/>
          <a:stretch>
            <a:fillRect/>
          </a:stretch>
        </p:blipFill>
        <p:spPr bwMode="auto">
          <a:xfrm>
            <a:off x="6354812" y="1980431"/>
            <a:ext cx="36724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922764" y="1188343"/>
            <a:ext cx="4770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tx1">
                    <a:lumMod val="50000"/>
                  </a:schemeClr>
                </a:solidFill>
                <a:hlinkClick r:id="rId6"/>
              </a:rPr>
              <a:t>ПРЕЗЕНТАЦИЯ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 успешной практики школы </a:t>
            </a:r>
          </a:p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по реализации инновационного проекта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7" cstate="print"/>
          <a:srcRect l="25461" t="18570" r="25051" b="5262"/>
          <a:stretch>
            <a:fillRect/>
          </a:stretch>
        </p:blipFill>
        <p:spPr bwMode="auto">
          <a:xfrm rot="5400000">
            <a:off x="7650956" y="4518819"/>
            <a:ext cx="32045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913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9" t="12410" r="6238" b="12293"/>
          <a:stretch/>
        </p:blipFill>
        <p:spPr bwMode="auto">
          <a:xfrm>
            <a:off x="654442" y="912092"/>
            <a:ext cx="9569416" cy="664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896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64" r="1814" b="11277"/>
          <a:stretch/>
        </p:blipFill>
        <p:spPr bwMode="auto">
          <a:xfrm>
            <a:off x="0" y="900311"/>
            <a:ext cx="6806870" cy="425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56" r="1615" b="20952"/>
          <a:stretch/>
        </p:blipFill>
        <p:spPr bwMode="auto">
          <a:xfrm>
            <a:off x="3840510" y="3561628"/>
            <a:ext cx="6852890" cy="399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10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4" t="11027" r="1814" b="8988"/>
          <a:stretch/>
        </p:blipFill>
        <p:spPr bwMode="auto">
          <a:xfrm>
            <a:off x="0" y="1764407"/>
            <a:ext cx="6527404" cy="399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172" y="900311"/>
            <a:ext cx="9217024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hangingPunct="0">
              <a:spcBef>
                <a:spcPct val="20000"/>
              </a:spcBef>
            </a:pPr>
            <a:r>
              <a:rPr lang="ru-RU" sz="2400" b="1" dirty="0">
                <a:solidFill>
                  <a:srgbClr val="0B5B97"/>
                </a:solidFill>
                <a:latin typeface="Calibri"/>
                <a:ea typeface="Calibri"/>
                <a:cs typeface="Times New Roman"/>
              </a:rPr>
              <a:t>Организация психолого-педагогического просвещения</a:t>
            </a:r>
          </a:p>
          <a:p>
            <a:pPr marL="342900" lvl="0" indent="-342900" algn="ctr" eaLnBrk="0" hangingPunct="0">
              <a:spcBef>
                <a:spcPct val="20000"/>
              </a:spcBef>
            </a:pPr>
            <a:r>
              <a:rPr lang="ru-RU" sz="2400" b="1" dirty="0">
                <a:solidFill>
                  <a:srgbClr val="0B5B97"/>
                </a:solidFill>
                <a:latin typeface="Calibri"/>
                <a:ea typeface="Calibri"/>
                <a:cs typeface="Times New Roman"/>
              </a:rPr>
              <a:t>и оказания помощи родителям</a:t>
            </a:r>
            <a:endParaRPr lang="ru-RU" sz="2400" b="1" dirty="0">
              <a:solidFill>
                <a:srgbClr val="3E72C2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" t="10255" r="4376" b="10351"/>
          <a:stretch/>
        </p:blipFill>
        <p:spPr bwMode="auto">
          <a:xfrm>
            <a:off x="5267921" y="1908423"/>
            <a:ext cx="5425479" cy="323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9" t="10205" r="9479" b="9375"/>
          <a:stretch/>
        </p:blipFill>
        <p:spPr bwMode="auto">
          <a:xfrm>
            <a:off x="2898428" y="4541700"/>
            <a:ext cx="5028829" cy="30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4132" y="6300911"/>
            <a:ext cx="3445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Дорожная безопасность</a:t>
            </a:r>
            <a:endParaRPr lang="ru-RU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94176" y="6012879"/>
            <a:ext cx="3486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Пожарная безопасность </a:t>
            </a:r>
          </a:p>
        </p:txBody>
      </p:sp>
    </p:spTree>
    <p:extLst>
      <p:ext uri="{BB962C8B-B14F-4D97-AF65-F5344CB8AC3E}">
        <p14:creationId xmlns:p14="http://schemas.microsoft.com/office/powerpoint/2010/main" xmlns="" val="21820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34132" y="828303"/>
            <a:ext cx="10009112" cy="6120680"/>
          </a:xfrm>
        </p:spPr>
        <p:txBody>
          <a:bodyPr/>
          <a:lstStyle/>
          <a:p>
            <a:r>
              <a:rPr lang="ru-RU" sz="2400" b="1" dirty="0" smtClean="0"/>
              <a:t>Обеспечение </a:t>
            </a:r>
            <a:r>
              <a:rPr lang="ru-RU" sz="2400" b="1" dirty="0"/>
              <a:t>реального участия родителей в школьной жизни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1" t="50684" r="5664" b="12109"/>
          <a:stretch/>
        </p:blipFill>
        <p:spPr bwMode="auto">
          <a:xfrm>
            <a:off x="0" y="1260351"/>
            <a:ext cx="10679931" cy="352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4" t="37486" r="8931" b="39942"/>
          <a:stretch/>
        </p:blipFill>
        <p:spPr bwMode="auto">
          <a:xfrm>
            <a:off x="-1" y="4764042"/>
            <a:ext cx="10679931" cy="282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" t="9815" r="3789" b="9178"/>
          <a:stretch/>
        </p:blipFill>
        <p:spPr bwMode="auto">
          <a:xfrm>
            <a:off x="5952982" y="1620391"/>
            <a:ext cx="474041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44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34988" y="972319"/>
            <a:ext cx="9623425" cy="5976664"/>
          </a:xfrm>
        </p:spPr>
        <p:txBody>
          <a:bodyPr/>
          <a:lstStyle/>
          <a:p>
            <a:r>
              <a:rPr lang="ru-RU" b="1" dirty="0" smtClean="0"/>
              <a:t>Школа - культурно-досуговый </a:t>
            </a:r>
            <a:r>
              <a:rPr lang="ru-RU" b="1" dirty="0"/>
              <a:t>центр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4837" t="15563" r="5602" b="4229"/>
          <a:stretch/>
        </p:blipFill>
        <p:spPr>
          <a:xfrm>
            <a:off x="0" y="4104879"/>
            <a:ext cx="6861180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" t="16646"/>
          <a:stretch/>
        </p:blipFill>
        <p:spPr>
          <a:xfrm>
            <a:off x="0" y="1332358"/>
            <a:ext cx="484826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25758" t="23663" r="42593" b="24860"/>
          <a:stretch/>
        </p:blipFill>
        <p:spPr>
          <a:xfrm>
            <a:off x="4868171" y="1340029"/>
            <a:ext cx="2596444" cy="2375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27551" t="10774" r="40800" b="9019"/>
          <a:stretch/>
        </p:blipFill>
        <p:spPr>
          <a:xfrm>
            <a:off x="6880293" y="2094923"/>
            <a:ext cx="3779390" cy="538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1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6" t="37840" r="2311" b="13683"/>
          <a:stretch/>
        </p:blipFill>
        <p:spPr bwMode="auto">
          <a:xfrm>
            <a:off x="0" y="1692399"/>
            <a:ext cx="596763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172" y="876389"/>
            <a:ext cx="9505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B5B97"/>
                </a:solidFill>
                <a:latin typeface="Myriad Pro" panose="020B0503030403020204" pitchFamily="34" charset="0"/>
                <a:ea typeface="+mj-ea"/>
                <a:cs typeface="+mj-cs"/>
              </a:rPr>
              <a:t>О</a:t>
            </a:r>
            <a:r>
              <a:rPr lang="ru-RU" sz="2400" b="1" dirty="0" smtClean="0">
                <a:solidFill>
                  <a:srgbClr val="0B5B97"/>
                </a:solidFill>
                <a:latin typeface="Myriad Pro" panose="020B0503030403020204" pitchFamily="34" charset="0"/>
                <a:ea typeface="+mj-ea"/>
                <a:cs typeface="+mj-cs"/>
              </a:rPr>
              <a:t>рганизация </a:t>
            </a:r>
            <a:r>
              <a:rPr lang="ru-RU" sz="2400" b="1" dirty="0">
                <a:solidFill>
                  <a:srgbClr val="0B5B97"/>
                </a:solidFill>
                <a:latin typeface="Myriad Pro" panose="020B0503030403020204" pitchFamily="34" charset="0"/>
                <a:ea typeface="+mj-ea"/>
                <a:cs typeface="+mj-cs"/>
              </a:rPr>
              <a:t>ученического самоуправления и обеспечение активного проживания школьной жизни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3" t="10721" r="4844" b="11963"/>
          <a:stretch/>
        </p:blipFill>
        <p:spPr bwMode="auto">
          <a:xfrm>
            <a:off x="5130675" y="1764407"/>
            <a:ext cx="5562725" cy="498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076775"/>
            <a:ext cx="31864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Выборы президента школьного самоуправления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97" t="11395" r="37018" b="14062"/>
          <a:stretch/>
        </p:blipFill>
        <p:spPr bwMode="auto">
          <a:xfrm>
            <a:off x="3114452" y="3938328"/>
            <a:ext cx="2520280" cy="362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2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412" y="180231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4988" y="900311"/>
            <a:ext cx="9623425" cy="6048672"/>
          </a:xfrm>
        </p:spPr>
        <p:txBody>
          <a:bodyPr/>
          <a:lstStyle/>
          <a:p>
            <a:r>
              <a:rPr lang="ru-RU" sz="2400" dirty="0" smtClean="0"/>
              <a:t>Участие </a:t>
            </a:r>
            <a:r>
              <a:rPr lang="ru-RU" sz="2400" dirty="0"/>
              <a:t>старшеклассников в общественных школьных и нешкольных </a:t>
            </a:r>
            <a:r>
              <a:rPr lang="ru-RU" sz="2400" dirty="0" smtClean="0"/>
              <a:t>объединениях</a:t>
            </a:r>
          </a:p>
          <a:p>
            <a:r>
              <a:rPr lang="ru-RU" sz="2400" b="1" dirty="0" smtClean="0"/>
              <a:t>РДШ, </a:t>
            </a:r>
            <a:r>
              <a:rPr lang="ru-RU" sz="2400" b="1" dirty="0" err="1" smtClean="0"/>
              <a:t>волонтерство</a:t>
            </a:r>
            <a:endParaRPr lang="ru-RU" sz="2400" b="1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23" t="10986" r="33086" b="27051"/>
          <a:stretch/>
        </p:blipFill>
        <p:spPr bwMode="auto">
          <a:xfrm>
            <a:off x="162124" y="2268463"/>
            <a:ext cx="5413099" cy="52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07" t="13281" r="35261" b="21094"/>
          <a:stretch/>
        </p:blipFill>
        <p:spPr bwMode="auto">
          <a:xfrm>
            <a:off x="5604095" y="2321099"/>
            <a:ext cx="4805410" cy="518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56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0475" t="78000" r="5114" b="12495"/>
          <a:stretch/>
        </p:blipFill>
        <p:spPr>
          <a:xfrm>
            <a:off x="7794796" y="16009"/>
            <a:ext cx="2898604" cy="668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6420" y="0"/>
            <a:ext cx="5112568" cy="936898"/>
          </a:xfrm>
        </p:spPr>
        <p:txBody>
          <a:bodyPr/>
          <a:lstStyle/>
          <a:p>
            <a:pPr algn="ctr"/>
            <a:r>
              <a:rPr lang="ru-RU" sz="1600" dirty="0"/>
              <a:t>Уклад школьной жизни в цифровой образовательной среде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4988" y="756295"/>
            <a:ext cx="9623425" cy="6192688"/>
          </a:xfrm>
        </p:spPr>
        <p:txBody>
          <a:bodyPr/>
          <a:lstStyle/>
          <a:p>
            <a:r>
              <a:rPr lang="ru-RU" sz="2400" dirty="0" smtClean="0"/>
              <a:t>Выбор индивидуального образовательного маршрута</a:t>
            </a: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1" t="11231" r="4791" b="9228"/>
          <a:stretch/>
        </p:blipFill>
        <p:spPr bwMode="auto">
          <a:xfrm>
            <a:off x="90115" y="1401663"/>
            <a:ext cx="6589877" cy="47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75" t="10547" r="19023" b="10938"/>
          <a:stretch/>
        </p:blipFill>
        <p:spPr bwMode="auto">
          <a:xfrm>
            <a:off x="6066780" y="1188343"/>
            <a:ext cx="4626620" cy="451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5" t="9912" r="11940" b="8936"/>
          <a:stretch/>
        </p:blipFill>
        <p:spPr bwMode="auto">
          <a:xfrm>
            <a:off x="0" y="4784895"/>
            <a:ext cx="3252460" cy="277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3"/>
          <a:stretch/>
        </p:blipFill>
        <p:spPr>
          <a:xfrm>
            <a:off x="8083004" y="5796855"/>
            <a:ext cx="2275550" cy="1613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46700" y="5796855"/>
            <a:ext cx="2358156" cy="15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0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3F3F3F"/>
      </a:dk1>
      <a:lt1>
        <a:sysClr val="window" lastClr="FFFFFF"/>
      </a:lt1>
      <a:dk2>
        <a:srgbClr val="44546A"/>
      </a:dk2>
      <a:lt2>
        <a:srgbClr val="3E72C2"/>
      </a:lt2>
      <a:accent1>
        <a:srgbClr val="20497F"/>
      </a:accent1>
      <a:accent2>
        <a:srgbClr val="FE2E3E"/>
      </a:accent2>
      <a:accent3>
        <a:srgbClr val="7FB2F0"/>
      </a:accent3>
      <a:accent4>
        <a:srgbClr val="ADD5F7"/>
      </a:accent4>
      <a:accent5>
        <a:srgbClr val="B6B9BC"/>
      </a:accent5>
      <a:accent6>
        <a:srgbClr val="3E72C2"/>
      </a:accent6>
      <a:hlink>
        <a:srgbClr val="20497F"/>
      </a:hlink>
      <a:folHlink>
        <a:srgbClr val="ADD5F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514</Words>
  <Application>Microsoft Office PowerPoint</Application>
  <PresentationFormat>Произвольный</PresentationFormat>
  <Paragraphs>76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Создание национального инкубатора образовательных инноваций  в системе общего образования</vt:lpstr>
      <vt:lpstr>Уклад школьной жизни в цифровой 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  <vt:lpstr>Уклад школьной жизни в цифровой образовательной среде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Cris</dc:creator>
  <cp:lastModifiedBy>Пользователь Windows</cp:lastModifiedBy>
  <cp:revision>215</cp:revision>
  <dcterms:created xsi:type="dcterms:W3CDTF">2015-12-13T19:38:35Z</dcterms:created>
  <dcterms:modified xsi:type="dcterms:W3CDTF">2019-09-24T20:17:19Z</dcterms:modified>
</cp:coreProperties>
</file>